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8" r:id="rId17"/>
    <p:sldId id="270" r:id="rId18"/>
    <p:sldId id="272" r:id="rId19"/>
    <p:sldId id="273" r:id="rId20"/>
    <p:sldId id="274" r:id="rId21"/>
    <p:sldId id="275" r:id="rId22"/>
    <p:sldId id="277" r:id="rId23"/>
    <p:sldId id="276" r:id="rId24"/>
    <p:sldId id="282" r:id="rId25"/>
    <p:sldId id="281" r:id="rId26"/>
    <p:sldId id="28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4367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294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3279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7314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7666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061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4416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7009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9871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2070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701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9602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7661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8409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6316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802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E738A-270C-43BF-928C-FD789C302603}" type="datetimeFigureOut">
              <a:rPr lang="sk-SK" smtClean="0"/>
              <a:t>15. 5. 2022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81E17E2-1CE1-4D60-9685-1585B7371D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125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1ACF8-3A04-6ED0-1AE1-3A1F5B3805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sk-SK" sz="4400" dirty="0"/>
              <a:t>8 BITOVÝ</a:t>
            </a:r>
            <a:r>
              <a:rPr lang="en-US" sz="4400" dirty="0"/>
              <a:t> </a:t>
            </a:r>
            <a:r>
              <a:rPr lang="sk-SK" sz="4400" dirty="0"/>
              <a:t>PROCESOR POMOCOU TTL</a:t>
            </a:r>
            <a:r>
              <a:rPr lang="en-US" sz="4400" dirty="0"/>
              <a:t> </a:t>
            </a:r>
            <a:r>
              <a:rPr lang="sk-SK" sz="4400" dirty="0"/>
              <a:t>LOGIKY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A04F093-95AC-DFFD-477F-8B4D0934E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Matej Dinis 4.B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3882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B8DBE5-A311-D09F-FAF8-9C41D473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– register A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BD5F04C-86F5-A09E-520B-FF7AEAE0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Podobný register ako X a Y</a:t>
            </a:r>
          </a:p>
          <a:p>
            <a:r>
              <a:rPr lang="sk-SK" dirty="0"/>
              <a:t>Extra vývod pre všetky funkcie ALU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ACF35EB-F676-1517-051D-F359B427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631" y="614167"/>
            <a:ext cx="4534533" cy="2810267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8FB7A23-38E3-DF2A-D312-7CB388840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87" y="4114313"/>
            <a:ext cx="6388144" cy="202550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835DBA77-0851-FF97-BBF0-E636ECF5E2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0601" r="23093" b="2823"/>
          <a:stretch/>
        </p:blipFill>
        <p:spPr>
          <a:xfrm>
            <a:off x="8369871" y="4208382"/>
            <a:ext cx="2465833" cy="20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92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F4B741-5FDF-3575-F568-7BB85AD3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ALU – register AT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489C603-8A76-DCB6-204F-D0C8424C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Slúži na ukladanie čísle počas výpočtu</a:t>
            </a:r>
          </a:p>
          <a:p>
            <a:r>
              <a:rPr lang="sk-SK" dirty="0"/>
              <a:t>Rovnaký ako X a Y</a:t>
            </a:r>
            <a:r>
              <a:rPr lang="en-US" dirty="0"/>
              <a:t> </a:t>
            </a:r>
            <a:r>
              <a:rPr lang="sk-SK" dirty="0"/>
              <a:t>alebo</a:t>
            </a:r>
            <a:r>
              <a:rPr lang="en-US" dirty="0"/>
              <a:t> A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472A109E-7AF2-C3A9-531F-A45430667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4" t="64264" r="36226" b="16997"/>
          <a:stretch/>
        </p:blipFill>
        <p:spPr>
          <a:xfrm>
            <a:off x="7046912" y="2707601"/>
            <a:ext cx="3641125" cy="31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0C1285-C293-A4BA-36A7-61CFC732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ALU – Logické moduly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C748DCD-4BAE-AF55-D7CB-A7164CC52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Funkcie AND, OR, XOR</a:t>
            </a:r>
          </a:p>
          <a:p>
            <a:r>
              <a:rPr lang="sk-SK" dirty="0"/>
              <a:t>Všetky využívajú rovnaký navrch</a:t>
            </a:r>
          </a:p>
          <a:p>
            <a:r>
              <a:rPr lang="sk-SK" dirty="0"/>
              <a:t>A registre a (register / číslo)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0C7B0B97-E48A-9CFB-DF31-78883EA3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38" y="3802732"/>
            <a:ext cx="6544588" cy="2695951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183DEB26-39C4-6AB4-6F29-7702A08980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3" t="44916" r="30460" b="34535"/>
          <a:stretch/>
        </p:blipFill>
        <p:spPr>
          <a:xfrm>
            <a:off x="8120510" y="2121816"/>
            <a:ext cx="3610171" cy="36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0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649C76-B64F-A13F-AD68-56A7F1BE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ALU</a:t>
            </a:r>
            <a:r>
              <a:rPr lang="en-US" dirty="0"/>
              <a:t> </a:t>
            </a:r>
            <a:r>
              <a:rPr lang="sk-SK" dirty="0"/>
              <a:t>- NOT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BABE623-DE14-3DD5-7B01-33C65BFC4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Funkcia NOT</a:t>
            </a:r>
          </a:p>
          <a:p>
            <a:r>
              <a:rPr lang="sk-SK" dirty="0"/>
              <a:t>Funguje len na registroch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19241F8E-AC74-E9C0-6B4D-EC4324DA6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4" t="21681" r="21782" b="18439"/>
          <a:stretch/>
        </p:blipFill>
        <p:spPr>
          <a:xfrm rot="16200000">
            <a:off x="2570698" y="2940709"/>
            <a:ext cx="2291664" cy="4106562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9051C59-64A7-DE14-02FB-1E371F4F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578" y="1305744"/>
            <a:ext cx="4107034" cy="48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38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3028C0-7224-670D-8DEB-241C10E5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ALU – (+) a (-)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2B4DBF8-BDCA-5F44-DCAC-EC6814077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Funkcia sčítavania a odčítavania čísel</a:t>
            </a:r>
          </a:p>
          <a:p>
            <a:r>
              <a:rPr lang="sk-SK" dirty="0"/>
              <a:t>Register A (+)/(-) číslo alebo register</a:t>
            </a:r>
          </a:p>
          <a:p>
            <a:r>
              <a:rPr lang="sk-SK" dirty="0"/>
              <a:t>Vyhodnocovanie stavov NZ, OF, NG</a:t>
            </a:r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AF0649BD-297E-1E30-EDA4-3EAD84261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3" t="2883" r="27418" b="73333"/>
          <a:stretch/>
        </p:blipFill>
        <p:spPr>
          <a:xfrm rot="5400000">
            <a:off x="1867283" y="3297164"/>
            <a:ext cx="3216815" cy="3480487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8E486814-FB5A-E900-BF0C-AD607DFC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307" y="269019"/>
            <a:ext cx="1790950" cy="3467584"/>
          </a:xfrm>
          <a:prstGeom prst="rect">
            <a:avLst/>
          </a:prstGeom>
        </p:spPr>
      </p:pic>
      <p:pic>
        <p:nvPicPr>
          <p:cNvPr id="15" name="Obrázok 14">
            <a:extLst>
              <a:ext uri="{FF2B5EF4-FFF2-40B4-BE49-F238E27FC236}">
                <a16:creationId xmlns:a16="http://schemas.microsoft.com/office/drawing/2014/main" id="{01A330CA-642A-2371-83B1-CA0CDA9DE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61" y="3736603"/>
            <a:ext cx="2466092" cy="27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7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025046-C08D-1DD8-6053-3B99D929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ALU – Porovnávanie čísel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E39511D-1A44-DEFC-EF5D-8858D5390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Porovnáva register A a (číslo, X alebo Y)</a:t>
            </a:r>
          </a:p>
          <a:p>
            <a:r>
              <a:rPr lang="sk-SK" dirty="0"/>
              <a:t>Vyhodnocujú stavy LD, GD a EQ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B3B3893-8086-545A-30DE-6408A717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127" y="114757"/>
            <a:ext cx="2923485" cy="5911222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602A9324-78C1-61A0-0346-84E80A8657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8" t="29189" r="20531" b="55076"/>
          <a:stretch/>
        </p:blipFill>
        <p:spPr>
          <a:xfrm rot="5400000">
            <a:off x="4883919" y="3234187"/>
            <a:ext cx="1881875" cy="34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30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23B878-266C-0E2D-579B-70864DF5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– register F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F8139DB-EEDE-E61C-56A3-876640DA6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Slúži na kladenie stavových bitov</a:t>
            </a:r>
          </a:p>
          <a:p>
            <a:r>
              <a:rPr lang="sk-SK" dirty="0"/>
              <a:t>ZF, NG, OF, LD, GD, EQ</a:t>
            </a:r>
          </a:p>
          <a:p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ED397A06-34AA-85FF-7539-48C74D075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" r="22030" b="3495"/>
          <a:stretch/>
        </p:blipFill>
        <p:spPr>
          <a:xfrm>
            <a:off x="8073083" y="1556273"/>
            <a:ext cx="2504302" cy="376584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02C1C23D-92E6-E9CE-C56F-CA3E8D5C1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t="80000" r="54164" b="7267"/>
          <a:stretch/>
        </p:blipFill>
        <p:spPr>
          <a:xfrm rot="5400000">
            <a:off x="3014900" y="2865901"/>
            <a:ext cx="2619633" cy="34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8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2060F4-78A0-77F9-09FD-76FF31A7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Zbernica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42F44F2-5152-06C5-2F43-6F7DEEAC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Dátová a napájacia zbernica</a:t>
            </a:r>
          </a:p>
          <a:p>
            <a:r>
              <a:rPr lang="sk-SK" dirty="0"/>
              <a:t>Šírka je 8 bitov</a:t>
            </a:r>
          </a:p>
          <a:p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3AAC0642-5AD7-EE32-CB9C-A9992760E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5" t="6966" r="23243" b="1"/>
          <a:stretch/>
        </p:blipFill>
        <p:spPr>
          <a:xfrm>
            <a:off x="7993559" y="946778"/>
            <a:ext cx="3605318" cy="4856205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F63E4DC-E910-DE8A-9716-DC9F37647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95135" y="2114758"/>
            <a:ext cx="2571981" cy="50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0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14F0A0-57E7-B5F6-AE4A-D72A260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Zbernica – register 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FBAF3EA-1FFE-68CA-861B-E8D96C766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Jednosmerný register</a:t>
            </a:r>
          </a:p>
          <a:p>
            <a:r>
              <a:rPr lang="sk-SK" dirty="0"/>
              <a:t>Možne len načítavať</a:t>
            </a:r>
          </a:p>
          <a:p>
            <a:r>
              <a:rPr lang="sk-SK" dirty="0"/>
              <a:t>Výstup z procesora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7711C13-DA78-AFCF-F443-860AB8CD7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" t="20860" r="17275" b="6909"/>
          <a:stretch/>
        </p:blipFill>
        <p:spPr>
          <a:xfrm>
            <a:off x="6096000" y="1371954"/>
            <a:ext cx="5939481" cy="322327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180126A2-AB44-4595-2AD8-02BBAB95E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31111" r="7928" b="34535"/>
          <a:stretch/>
        </p:blipFill>
        <p:spPr>
          <a:xfrm>
            <a:off x="1095632" y="3877868"/>
            <a:ext cx="6021860" cy="235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4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1C705A-7A0B-41F4-BFE4-48598BE6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Ovládač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842428E-1BFF-C5B8-B5A9-A2D02E853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Ovláda všetky ovládacie </a:t>
            </a:r>
            <a:r>
              <a:rPr lang="sk-SK" dirty="0" err="1"/>
              <a:t>piny</a:t>
            </a:r>
            <a:r>
              <a:rPr lang="sk-SK" dirty="0"/>
              <a:t> procesora</a:t>
            </a:r>
          </a:p>
          <a:p>
            <a:r>
              <a:rPr lang="sk-SK" dirty="0"/>
              <a:t>Prepojene pomocou IDC signálových káblov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495F703-3A92-681C-9AA4-15B6D9C7C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3" t="9101" r="14125" b="12553"/>
          <a:stretch/>
        </p:blipFill>
        <p:spPr>
          <a:xfrm rot="16200000">
            <a:off x="3426335" y="2131634"/>
            <a:ext cx="3698790" cy="53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BACADE-6DED-754D-2079-3E190E4B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Hlavný</a:t>
            </a:r>
            <a:r>
              <a:rPr lang="en-US" dirty="0"/>
              <a:t> </a:t>
            </a:r>
            <a:r>
              <a:rPr lang="sk-SK" dirty="0"/>
              <a:t>cieľ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39BB1EA-5280-1E84-6015-813B71C4A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3200" dirty="0"/>
              <a:t>Návrh, vyhotovenie a oživenie procesora</a:t>
            </a:r>
            <a:endParaRPr lang="en-US" sz="3200" dirty="0"/>
          </a:p>
          <a:p>
            <a:pPr lvl="1"/>
            <a:r>
              <a:rPr lang="sk-SK" sz="2800" dirty="0"/>
              <a:t>8 bitové slovo</a:t>
            </a:r>
          </a:p>
          <a:p>
            <a:pPr lvl="1"/>
            <a:r>
              <a:rPr lang="sk-SK" sz="2800" dirty="0"/>
              <a:t>Matematické a logické funkcie</a:t>
            </a:r>
          </a:p>
          <a:p>
            <a:pPr lvl="1"/>
            <a:r>
              <a:rPr lang="sk-SK" sz="2800" dirty="0"/>
              <a:t>Kondicionálne skoky</a:t>
            </a:r>
            <a:endParaRPr lang="en-US" sz="2800" dirty="0"/>
          </a:p>
          <a:p>
            <a:r>
              <a:rPr lang="sk-SK" sz="3000" dirty="0"/>
              <a:t>Prekladač pre Assembler</a:t>
            </a:r>
          </a:p>
        </p:txBody>
      </p:sp>
    </p:spTree>
    <p:extLst>
      <p:ext uri="{BB962C8B-B14F-4D97-AF65-F5344CB8AC3E}">
        <p14:creationId xmlns:p14="http://schemas.microsoft.com/office/powerpoint/2010/main" val="422326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3EC640-C839-D34A-0AB4-129B8B4E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Ovládač – register IR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70013F3-1133-544A-C743-DADECE7E1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IR = </a:t>
            </a:r>
            <a:r>
              <a:rPr lang="en-US" dirty="0"/>
              <a:t>Instruction </a:t>
            </a:r>
            <a:r>
              <a:rPr lang="sk-SK" dirty="0"/>
              <a:t>register</a:t>
            </a:r>
          </a:p>
          <a:p>
            <a:r>
              <a:rPr lang="sk-SK" dirty="0"/>
              <a:t>Ukladá vykonávanú inštrukciu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E93D2070-7255-E7A6-CD12-22B4A7E1D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3" t="58619" r="14604" b="12192"/>
          <a:stretch/>
        </p:blipFill>
        <p:spPr>
          <a:xfrm rot="16200000">
            <a:off x="8217439" y="895684"/>
            <a:ext cx="2351904" cy="4024736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5DE1D3E-5467-C148-D465-FEAFE3C78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1" b="9206"/>
          <a:stretch/>
        </p:blipFill>
        <p:spPr>
          <a:xfrm>
            <a:off x="1902941" y="3111749"/>
            <a:ext cx="4633406" cy="31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05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3E1D34-A3C5-FE9D-80CA-7FE24771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Ovládač – počítadlo cyklov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7F12F0E-9B2D-D2FD-FF7A-F5189AFB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Rozsah &lt;0,15&gt;</a:t>
            </a:r>
          </a:p>
          <a:p>
            <a:r>
              <a:rPr lang="sk-SK" dirty="0"/>
              <a:t>Možnosť nulovania počítadla</a:t>
            </a:r>
          </a:p>
          <a:p>
            <a:r>
              <a:rPr lang="sk-SK" dirty="0"/>
              <a:t>CLR inštrukcia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8485708-C363-CC4F-5364-40F431551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2" t="46967" r="16687" b="33213"/>
          <a:stretch/>
        </p:blipFill>
        <p:spPr>
          <a:xfrm rot="16200000">
            <a:off x="8519051" y="1138901"/>
            <a:ext cx="2535499" cy="3053705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62B48257-8F57-54B1-571A-A47D35382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45" y="3280370"/>
            <a:ext cx="2940909" cy="3301170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11C19208-785F-1337-EDA7-C38F3DD3E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443" y="3279008"/>
            <a:ext cx="3966547" cy="3183452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5D88DFD1-E758-EA92-BF51-578DCAC29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360272" y="4145545"/>
            <a:ext cx="1305107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8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79F947-460A-2203-39DA-96185501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Ovládač – ROM a registre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6B114BE-9954-C114-2507-CA918ECD4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Tabuľka stavov pre každý ovládací pin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442B6B8-5667-880C-721E-C79B42ED4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t="13805" r="37668" b="12192"/>
          <a:stretch/>
        </p:blipFill>
        <p:spPr>
          <a:xfrm rot="16200000">
            <a:off x="2983430" y="949668"/>
            <a:ext cx="2190979" cy="6552400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27795008-0F16-1176-C442-49D0844BD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2" r="45893" b="34485"/>
          <a:stretch/>
        </p:blipFill>
        <p:spPr>
          <a:xfrm>
            <a:off x="7906019" y="2042268"/>
            <a:ext cx="3907041" cy="34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1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E59A5A-0821-C8DE-547D-3C6D686B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Ovládač – kondicionálne skoky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4157C45-7A22-7C64-D267-251140F0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Vyhodnocovanie načítania počítadiel v PC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FAED2E7-B645-1AB2-EC0A-77A51E9A7B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2" t="9100" r="11722" b="60841"/>
          <a:stretch/>
        </p:blipFill>
        <p:spPr>
          <a:xfrm>
            <a:off x="8940566" y="2133600"/>
            <a:ext cx="2757444" cy="4131849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C0D10635-0CAC-F425-93DB-3AF30292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8" y="2775251"/>
            <a:ext cx="1948746" cy="278892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4905109-EA47-F712-B949-CCD9DC952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35" b="4066"/>
          <a:stretch/>
        </p:blipFill>
        <p:spPr>
          <a:xfrm>
            <a:off x="2932671" y="2775251"/>
            <a:ext cx="4736756" cy="3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6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250BCD-F5CC-B899-5E99-643B628E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Rosetta Stone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F18ACCC-2C54-F6EA-8FCD-0305CDA0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Prekladač pre Assembly</a:t>
            </a:r>
          </a:p>
          <a:p>
            <a:r>
              <a:rPr lang="sk-SK" dirty="0"/>
              <a:t>Napísaný v C++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BEF5AB84-1F9A-C84E-5A7F-12636A2A2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93" y="1423200"/>
            <a:ext cx="3305636" cy="3896269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BADD547-4852-32D3-409E-2A0EFA33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1" y="3166651"/>
            <a:ext cx="2160722" cy="32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1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89741605-8B79-CCDD-9066-E1397656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238" y="2788555"/>
            <a:ext cx="4555523" cy="1280890"/>
          </a:xfrm>
        </p:spPr>
        <p:txBody>
          <a:bodyPr>
            <a:normAutofit fontScale="90000"/>
          </a:bodyPr>
          <a:lstStyle/>
          <a:p>
            <a:r>
              <a:rPr lang="sk-SK" sz="4000" dirty="0"/>
              <a:t>Ukážka fungovania</a:t>
            </a:r>
          </a:p>
        </p:txBody>
      </p:sp>
    </p:spTree>
    <p:extLst>
      <p:ext uri="{BB962C8B-B14F-4D97-AF65-F5344CB8AC3E}">
        <p14:creationId xmlns:p14="http://schemas.microsoft.com/office/powerpoint/2010/main" val="84707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89741605-8B79-CCDD-9066-E1397656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2788555"/>
            <a:ext cx="2133600" cy="1280890"/>
          </a:xfrm>
        </p:spPr>
        <p:txBody>
          <a:bodyPr>
            <a:normAutofit/>
          </a:bodyPr>
          <a:lstStyle/>
          <a:p>
            <a:r>
              <a:rPr lang="sk-SK" sz="4000" dirty="0"/>
              <a:t>Diskusia</a:t>
            </a:r>
          </a:p>
        </p:txBody>
      </p:sp>
    </p:spTree>
    <p:extLst>
      <p:ext uri="{BB962C8B-B14F-4D97-AF65-F5344CB8AC3E}">
        <p14:creationId xmlns:p14="http://schemas.microsoft.com/office/powerpoint/2010/main" val="2481742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89741605-8B79-CCDD-9066-E13976564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427" y="2788555"/>
            <a:ext cx="6194854" cy="1280890"/>
          </a:xfrm>
        </p:spPr>
        <p:txBody>
          <a:bodyPr>
            <a:normAutofit/>
          </a:bodyPr>
          <a:lstStyle/>
          <a:p>
            <a:r>
              <a:rPr lang="sk-SK" sz="4000" dirty="0"/>
              <a:t>Ďakujem za pozornosť </a:t>
            </a:r>
          </a:p>
        </p:txBody>
      </p:sp>
    </p:spTree>
    <p:extLst>
      <p:ext uri="{BB962C8B-B14F-4D97-AF65-F5344CB8AC3E}">
        <p14:creationId xmlns:p14="http://schemas.microsoft.com/office/powerpoint/2010/main" val="26148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30B2EB-CDC6-7331-F3FE-727609D7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Čiastkové ciele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DB93B74-E42B-1D01-B4C9-5118E28B3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/>
              <a:t>Registre</a:t>
            </a:r>
          </a:p>
          <a:p>
            <a:r>
              <a:rPr lang="sk-SK" sz="2000" dirty="0"/>
              <a:t>Program </a:t>
            </a:r>
            <a:r>
              <a:rPr lang="sk-SK" sz="2000" dirty="0" err="1"/>
              <a:t>Counter</a:t>
            </a:r>
            <a:endParaRPr lang="sk-SK" sz="2000" dirty="0"/>
          </a:p>
          <a:p>
            <a:pPr lvl="1"/>
            <a:r>
              <a:rPr lang="sk-SK" sz="1800" dirty="0"/>
              <a:t>Registre pre načítavanie adries</a:t>
            </a:r>
          </a:p>
          <a:p>
            <a:r>
              <a:rPr lang="sk-SK" sz="2000" dirty="0"/>
              <a:t>ALU</a:t>
            </a:r>
          </a:p>
          <a:p>
            <a:pPr lvl="1"/>
            <a:r>
              <a:rPr lang="sk-SK" sz="1800" dirty="0"/>
              <a:t>Funkcie NOT, AND, OR, XOR, (+), (-), porovnávanie</a:t>
            </a:r>
          </a:p>
          <a:p>
            <a:pPr lvl="1"/>
            <a:r>
              <a:rPr lang="sk-SK" sz="1800" dirty="0"/>
              <a:t>Registre A a AT</a:t>
            </a:r>
          </a:p>
          <a:p>
            <a:r>
              <a:rPr lang="sk-SK" sz="2000" dirty="0"/>
              <a:t>Zbernica</a:t>
            </a:r>
          </a:p>
          <a:p>
            <a:pPr lvl="1"/>
            <a:r>
              <a:rPr lang="sk-SK" sz="1800" dirty="0"/>
              <a:t>Vytupený register</a:t>
            </a:r>
          </a:p>
          <a:p>
            <a:r>
              <a:rPr lang="sk-SK" sz="2000" dirty="0"/>
              <a:t>Ovládač</a:t>
            </a:r>
          </a:p>
        </p:txBody>
      </p:sp>
    </p:spTree>
    <p:extLst>
      <p:ext uri="{BB962C8B-B14F-4D97-AF65-F5344CB8AC3E}">
        <p14:creationId xmlns:p14="http://schemas.microsoft.com/office/powerpoint/2010/main" val="122192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4BC83FD-DC92-25A0-28B0-7BFDD158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Registre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96CCF21-59D1-9B9E-E5FE-FDCA47C09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Dva registre X a Y</a:t>
            </a:r>
            <a:endParaRPr lang="en-US" dirty="0"/>
          </a:p>
          <a:p>
            <a:r>
              <a:rPr lang="sk-SK" dirty="0"/>
              <a:t>Šírka slova je 8 bitov (1 byte)</a:t>
            </a:r>
          </a:p>
          <a:p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85ABA13-4DA4-B8D4-655A-493BA8941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7" t="24744" r="14125" b="20173"/>
          <a:stretch/>
        </p:blipFill>
        <p:spPr>
          <a:xfrm>
            <a:off x="2875004" y="3429000"/>
            <a:ext cx="3352801" cy="3150599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5605770E-A0E7-8321-AC1E-4C30C86BE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2" t="20145" r="9276" b="20386"/>
          <a:stretch/>
        </p:blipFill>
        <p:spPr>
          <a:xfrm>
            <a:off x="6882154" y="624110"/>
            <a:ext cx="4560323" cy="269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7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227A77-223F-B834-BEF2-D09A888B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Registre	</a:t>
            </a:r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60BC6904-7441-3089-A7C4-8590782AE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253" y="1507524"/>
            <a:ext cx="8533494" cy="4384557"/>
          </a:xfrm>
        </p:spPr>
      </p:pic>
    </p:spTree>
    <p:extLst>
      <p:ext uri="{BB962C8B-B14F-4D97-AF65-F5344CB8AC3E}">
        <p14:creationId xmlns:p14="http://schemas.microsoft.com/office/powerpoint/2010/main" val="49452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111B2C-4A44-16F7-39DE-9A740B97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Program </a:t>
            </a:r>
            <a:r>
              <a:rPr lang="sk-SK" dirty="0" err="1"/>
              <a:t>counter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4388891-000E-7019-D7DA-C1D7E3DFB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Rozsah &lt;0x0000, 0xFFFF&gt;</a:t>
            </a:r>
          </a:p>
          <a:p>
            <a:r>
              <a:rPr lang="sk-SK" dirty="0"/>
              <a:t>Použiteľný rozsah &lt;0x0000, 0x1FFF&gt;</a:t>
            </a:r>
          </a:p>
          <a:p>
            <a:r>
              <a:rPr lang="sk-SK" dirty="0"/>
              <a:t>Registre pre uloženie pamäte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6C22897-AC53-4AF1-4378-DFE19763D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7" t="16216" r="47118" b="40901"/>
          <a:stretch/>
        </p:blipFill>
        <p:spPr>
          <a:xfrm>
            <a:off x="3163329" y="3643185"/>
            <a:ext cx="2364261" cy="2940908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B0372CFE-E013-7CF4-FC25-4DF871A73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3" t="6486" r="13694" b="7988"/>
          <a:stretch/>
        </p:blipFill>
        <p:spPr>
          <a:xfrm>
            <a:off x="7073542" y="1342767"/>
            <a:ext cx="4764231" cy="48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5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4FE248C-E5D8-E8FB-723F-D43A5805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Program </a:t>
            </a:r>
            <a:r>
              <a:rPr lang="sk-SK" dirty="0" err="1"/>
              <a:t>counter</a:t>
            </a:r>
            <a:endParaRPr lang="sk-SK" dirty="0"/>
          </a:p>
        </p:txBody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B12BD95B-4948-4E5B-4BF8-67C60C2BC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042" y="1636843"/>
            <a:ext cx="8138931" cy="2622920"/>
          </a:xfr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C256ADC-17D6-9AEA-9F51-C99240EA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96" y="3552630"/>
            <a:ext cx="2476846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9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031BA4-0E83-E474-451A-8ADFBF1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Program </a:t>
            </a:r>
            <a:r>
              <a:rPr lang="sk-SK" dirty="0" err="1"/>
              <a:t>Counter</a:t>
            </a:r>
            <a:r>
              <a:rPr lang="en-US" dirty="0"/>
              <a:t> - ROM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4B29608-1403-BAB4-0A8C-B453843F4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ROM pamäť 8192</a:t>
            </a:r>
            <a:r>
              <a:rPr lang="en-US" dirty="0"/>
              <a:t> -</a:t>
            </a:r>
            <a:r>
              <a:rPr lang="sk-SK" dirty="0"/>
              <a:t> </a:t>
            </a:r>
            <a:r>
              <a:rPr lang="en-US" dirty="0"/>
              <a:t>8</a:t>
            </a:r>
            <a:r>
              <a:rPr lang="sk-SK" dirty="0"/>
              <a:t> bitových slov</a:t>
            </a:r>
          </a:p>
          <a:p>
            <a:r>
              <a:rPr lang="sk-SK" dirty="0"/>
              <a:t>Len na čítanie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D850DC32-0425-8A21-3FA0-50DD4E644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231" y="1264555"/>
            <a:ext cx="3962953" cy="3286584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5C55135F-4544-A9BA-830C-FBE025E0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91" y="3009464"/>
            <a:ext cx="4203982" cy="33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1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5F95C3-A181-CCAB-7F0A-8ABB7178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159DB3E-B011-5EDB-D726-C436616D3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Aritmetická</a:t>
            </a:r>
            <a:r>
              <a:rPr lang="en-US" dirty="0"/>
              <a:t> a</a:t>
            </a:r>
            <a:r>
              <a:rPr lang="sk-SK" dirty="0"/>
              <a:t> logická jednotka</a:t>
            </a:r>
            <a:endParaRPr lang="en-US" dirty="0"/>
          </a:p>
          <a:p>
            <a:r>
              <a:rPr lang="sk-SK" dirty="0"/>
              <a:t>Log. funkcie NOT, AND, OR, XOR</a:t>
            </a:r>
          </a:p>
          <a:p>
            <a:r>
              <a:rPr lang="sk-SK" dirty="0"/>
              <a:t>Mat. funkcie (+) a (-)</a:t>
            </a:r>
          </a:p>
          <a:p>
            <a:r>
              <a:rPr lang="sk-SK" dirty="0"/>
              <a:t>Porovnávanie čísel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ECB438A-7B56-642C-C532-44DD32EA2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4" t="3363" r="18609" b="1742"/>
          <a:stretch/>
        </p:blipFill>
        <p:spPr>
          <a:xfrm>
            <a:off x="7615555" y="437635"/>
            <a:ext cx="3164127" cy="5982730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215E1E4F-3C66-BD30-E25F-130E5FCAF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46006" r="55445" b="35616"/>
          <a:stretch/>
        </p:blipFill>
        <p:spPr>
          <a:xfrm>
            <a:off x="2504303" y="3832654"/>
            <a:ext cx="3303373" cy="28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14425"/>
      </p:ext>
    </p:extLst>
  </p:cSld>
  <p:clrMapOvr>
    <a:masterClrMapping/>
  </p:clrMapOvr>
</p:sld>
</file>

<file path=ppt/theme/theme1.xml><?xml version="1.0" encoding="utf-8"?>
<a:theme xmlns:a="http://schemas.openxmlformats.org/drawingml/2006/main" name="Dym">
  <a:themeElements>
    <a:clrScheme name="Dym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y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ym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355</Words>
  <Application>Microsoft Office PowerPoint</Application>
  <PresentationFormat>Širokouhlá</PresentationFormat>
  <Paragraphs>85</Paragraphs>
  <Slides>27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Dym</vt:lpstr>
      <vt:lpstr>8 BITOVÝ PROCESOR POMOCOU TTL LOGIKY</vt:lpstr>
      <vt:lpstr>Hlavný cieľ</vt:lpstr>
      <vt:lpstr>Čiastkové ciele</vt:lpstr>
      <vt:lpstr>Registre</vt:lpstr>
      <vt:lpstr>Registre </vt:lpstr>
      <vt:lpstr>Program counter</vt:lpstr>
      <vt:lpstr>Program counter</vt:lpstr>
      <vt:lpstr>Program Counter - ROM</vt:lpstr>
      <vt:lpstr>ALU</vt:lpstr>
      <vt:lpstr>ALU – register A</vt:lpstr>
      <vt:lpstr>ALU – register AT</vt:lpstr>
      <vt:lpstr>ALU – Logické moduly</vt:lpstr>
      <vt:lpstr>ALU - NOT</vt:lpstr>
      <vt:lpstr>ALU – (+) a (-)</vt:lpstr>
      <vt:lpstr>ALU – Porovnávanie čísel</vt:lpstr>
      <vt:lpstr>ALU – register F</vt:lpstr>
      <vt:lpstr>Zbernica</vt:lpstr>
      <vt:lpstr>Zbernica – register </vt:lpstr>
      <vt:lpstr>Ovládač</vt:lpstr>
      <vt:lpstr>Ovládač – register IR</vt:lpstr>
      <vt:lpstr>Ovládač – počítadlo cyklov</vt:lpstr>
      <vt:lpstr>Ovládač – ROM a registre</vt:lpstr>
      <vt:lpstr>Ovládač – kondicionálne skoky</vt:lpstr>
      <vt:lpstr>Rosetta Stone</vt:lpstr>
      <vt:lpstr>Ukážka fungovania</vt:lpstr>
      <vt:lpstr>Diskusia</vt:lpstr>
      <vt:lpstr>Ďakujem za pozornosť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BITOVÝ PROCESOR POMOCOU TTL LOGIKY</dc:title>
  <dc:creator>Matej Dinis</dc:creator>
  <cp:lastModifiedBy>Matej Dinis</cp:lastModifiedBy>
  <cp:revision>10</cp:revision>
  <dcterms:created xsi:type="dcterms:W3CDTF">2022-05-09T15:31:29Z</dcterms:created>
  <dcterms:modified xsi:type="dcterms:W3CDTF">2022-05-15T20:14:43Z</dcterms:modified>
</cp:coreProperties>
</file>